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801600" cy="9601200" type="A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8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2B751B-6325-4C22-8065-127ADF3FE4ED}"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3346868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B751B-6325-4C22-8065-127ADF3FE4ED}"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66292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B751B-6325-4C22-8065-127ADF3FE4ED}"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155302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B751B-6325-4C22-8065-127ADF3FE4ED}"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148031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B751B-6325-4C22-8065-127ADF3FE4ED}"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137806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2B751B-6325-4C22-8065-127ADF3FE4ED}"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30546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2B751B-6325-4C22-8065-127ADF3FE4ED}" type="datetimeFigureOut">
              <a:rPr lang="en-GB" smtClean="0"/>
              <a:t>18/07/2023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2458683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2B751B-6325-4C22-8065-127ADF3FE4ED}" type="datetimeFigureOut">
              <a:rPr lang="en-GB" smtClean="0"/>
              <a:t>18/07/2023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231678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B751B-6325-4C22-8065-127ADF3FE4ED}" type="datetimeFigureOut">
              <a:rPr lang="en-GB" smtClean="0"/>
              <a:t>18/07/2023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84224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812B751B-6325-4C22-8065-127ADF3FE4ED}"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9731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812B751B-6325-4C22-8065-127ADF3FE4ED}"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20EB4B-F04A-4166-9D68-FA87DC358E26}" type="slidenum">
              <a:rPr lang="en-GB" smtClean="0"/>
              <a:t>‹#›</a:t>
            </a:fld>
            <a:endParaRPr lang="en-GB"/>
          </a:p>
        </p:txBody>
      </p:sp>
    </p:spTree>
    <p:extLst>
      <p:ext uri="{BB962C8B-B14F-4D97-AF65-F5344CB8AC3E}">
        <p14:creationId xmlns:p14="http://schemas.microsoft.com/office/powerpoint/2010/main" val="386422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12B751B-6325-4C22-8065-127ADF3FE4ED}" type="datetimeFigureOut">
              <a:rPr lang="en-GB" smtClean="0"/>
              <a:t>18/07/2023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720EB4B-F04A-4166-9D68-FA87DC358E26}" type="slidenum">
              <a:rPr lang="en-GB" smtClean="0"/>
              <a:t>‹#›</a:t>
            </a:fld>
            <a:endParaRPr lang="en-GB"/>
          </a:p>
        </p:txBody>
      </p:sp>
    </p:spTree>
    <p:extLst>
      <p:ext uri="{BB962C8B-B14F-4D97-AF65-F5344CB8AC3E}">
        <p14:creationId xmlns:p14="http://schemas.microsoft.com/office/powerpoint/2010/main" val="29256395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BD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1CF9AF-6940-2AC8-2CBF-5CE16E5BE82C}"/>
              </a:ext>
            </a:extLst>
          </p:cNvPr>
          <p:cNvSpPr/>
          <p:nvPr/>
        </p:nvSpPr>
        <p:spPr>
          <a:xfrm>
            <a:off x="3498009" y="323970"/>
            <a:ext cx="8667828" cy="916057"/>
          </a:xfrm>
          <a:prstGeom prst="rect">
            <a:avLst/>
          </a:prstGeom>
          <a:solidFill>
            <a:srgbClr val="00B0F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3"/>
          </a:p>
        </p:txBody>
      </p:sp>
      <p:sp>
        <p:nvSpPr>
          <p:cNvPr id="5" name="TextBox 4">
            <a:extLst>
              <a:ext uri="{FF2B5EF4-FFF2-40B4-BE49-F238E27FC236}">
                <a16:creationId xmlns:a16="http://schemas.microsoft.com/office/drawing/2014/main" id="{68621170-1A4C-50BF-B5C3-A0B1D88573AC}"/>
              </a:ext>
            </a:extLst>
          </p:cNvPr>
          <p:cNvSpPr txBox="1"/>
          <p:nvPr/>
        </p:nvSpPr>
        <p:spPr>
          <a:xfrm>
            <a:off x="4325724" y="523886"/>
            <a:ext cx="7166113" cy="584775"/>
          </a:xfrm>
          <a:prstGeom prst="rect">
            <a:avLst/>
          </a:prstGeom>
          <a:noFill/>
        </p:spPr>
        <p:txBody>
          <a:bodyPr wrap="square" rtlCol="0">
            <a:spAutoFit/>
          </a:bodyPr>
          <a:lstStyle/>
          <a:p>
            <a:pPr algn="ctr"/>
            <a:r>
              <a:rPr lang="en-GB" sz="3200" b="1" dirty="0">
                <a:solidFill>
                  <a:schemeClr val="bg1"/>
                </a:solidFill>
              </a:rPr>
              <a:t>The </a:t>
            </a:r>
            <a:r>
              <a:rPr lang="en-GB" sz="3200" b="1" dirty="0" err="1">
                <a:solidFill>
                  <a:schemeClr val="bg1"/>
                </a:solidFill>
              </a:rPr>
              <a:t>RADiANT</a:t>
            </a:r>
            <a:r>
              <a:rPr lang="en-GB" sz="3200" b="1" dirty="0">
                <a:solidFill>
                  <a:schemeClr val="bg1"/>
                </a:solidFill>
              </a:rPr>
              <a:t> Research </a:t>
            </a:r>
            <a:r>
              <a:rPr lang="en-GB" sz="3200" b="1" dirty="0" err="1">
                <a:solidFill>
                  <a:schemeClr val="bg1"/>
                </a:solidFill>
              </a:rPr>
              <a:t>Observership</a:t>
            </a:r>
            <a:endParaRPr lang="en-GB" sz="3200" b="1" dirty="0">
              <a:solidFill>
                <a:schemeClr val="bg1"/>
              </a:solidFill>
            </a:endParaRPr>
          </a:p>
        </p:txBody>
      </p:sp>
      <p:pic>
        <p:nvPicPr>
          <p:cNvPr id="10" name="Picture 9" descr="A blue background with yellow and red letters&#10;&#10;Description automatically generated">
            <a:extLst>
              <a:ext uri="{FF2B5EF4-FFF2-40B4-BE49-F238E27FC236}">
                <a16:creationId xmlns:a16="http://schemas.microsoft.com/office/drawing/2014/main" id="{21B2396D-221D-ACE6-0A30-D092956FF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532" y="203196"/>
            <a:ext cx="2473844" cy="1182618"/>
          </a:xfrm>
          <a:prstGeom prst="rect">
            <a:avLst/>
          </a:prstGeom>
          <a:ln w="57150">
            <a:solidFill>
              <a:schemeClr val="bg1"/>
            </a:solidFill>
          </a:ln>
        </p:spPr>
      </p:pic>
      <p:sp>
        <p:nvSpPr>
          <p:cNvPr id="9" name="Rectangle 8">
            <a:extLst>
              <a:ext uri="{FF2B5EF4-FFF2-40B4-BE49-F238E27FC236}">
                <a16:creationId xmlns:a16="http://schemas.microsoft.com/office/drawing/2014/main" id="{8202C1A2-D236-B528-4416-1AC27F3CE814}"/>
              </a:ext>
            </a:extLst>
          </p:cNvPr>
          <p:cNvSpPr/>
          <p:nvPr/>
        </p:nvSpPr>
        <p:spPr>
          <a:xfrm>
            <a:off x="576532" y="1683834"/>
            <a:ext cx="11648536" cy="75808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D708A317-3859-3F1A-C53A-C5D40A7A1049}"/>
              </a:ext>
            </a:extLst>
          </p:cNvPr>
          <p:cNvSpPr txBox="1"/>
          <p:nvPr/>
        </p:nvSpPr>
        <p:spPr>
          <a:xfrm>
            <a:off x="1974630" y="1961479"/>
            <a:ext cx="3046758" cy="4229299"/>
          </a:xfrm>
          <a:prstGeom prst="rect">
            <a:avLst/>
          </a:prstGeom>
          <a:noFill/>
        </p:spPr>
        <p:txBody>
          <a:bodyPr wrap="square" rtlCol="0">
            <a:spAutoFit/>
          </a:bodyPr>
          <a:lstStyle/>
          <a:p>
            <a:r>
              <a:rPr lang="en-GB" sz="1600" b="1" dirty="0">
                <a:solidFill>
                  <a:srgbClr val="0070C0"/>
                </a:solidFill>
                <a:ea typeface="Microsoft Sans Serif" panose="020B0604020202020204" pitchFamily="34" charset="0"/>
                <a:cs typeface="Microsoft Sans Serif" panose="020B0604020202020204" pitchFamily="34" charset="0"/>
              </a:rPr>
              <a:t>The opportunity to be an observer of research activity is an initiative from the RADIANT network and the Leicester Centre of Mental Health Research.</a:t>
            </a:r>
          </a:p>
          <a:p>
            <a:endParaRPr lang="en-GB" sz="1600" b="1" dirty="0">
              <a:solidFill>
                <a:srgbClr val="0070C0"/>
              </a:solidFill>
              <a:ea typeface="Microsoft Sans Serif" panose="020B0604020202020204" pitchFamily="34" charset="0"/>
              <a:cs typeface="Microsoft Sans Serif" panose="020B0604020202020204" pitchFamily="34" charset="0"/>
            </a:endParaRPr>
          </a:p>
          <a:p>
            <a:r>
              <a:rPr lang="en-GB" sz="1600" b="1" dirty="0">
                <a:solidFill>
                  <a:srgbClr val="0070C0"/>
                </a:solidFill>
                <a:ea typeface="Microsoft Sans Serif" panose="020B0604020202020204" pitchFamily="34" charset="0"/>
                <a:cs typeface="Microsoft Sans Serif" panose="020B0604020202020204" pitchFamily="34" charset="0"/>
              </a:rPr>
              <a:t>It is aimed at graduates from any background who have an interest in the mental health of people with developmental disorders and research in that area.</a:t>
            </a:r>
          </a:p>
          <a:p>
            <a:endParaRPr lang="en-GB" sz="1600" b="1" dirty="0">
              <a:solidFill>
                <a:srgbClr val="0070C0"/>
              </a:solidFill>
              <a:ea typeface="Microsoft Sans Serif" panose="020B0604020202020204" pitchFamily="34" charset="0"/>
              <a:cs typeface="Microsoft Sans Serif" panose="020B0604020202020204" pitchFamily="34" charset="0"/>
            </a:endParaRPr>
          </a:p>
          <a:p>
            <a:r>
              <a:rPr lang="en-GB" sz="1600" b="1" dirty="0">
                <a:solidFill>
                  <a:srgbClr val="0070C0"/>
                </a:solidFill>
                <a:ea typeface="Microsoft Sans Serif" panose="020B0604020202020204" pitchFamily="34" charset="0"/>
                <a:cs typeface="Microsoft Sans Serif" panose="020B0604020202020204" pitchFamily="34" charset="0"/>
              </a:rPr>
              <a:t>The </a:t>
            </a:r>
            <a:r>
              <a:rPr lang="en-GB" sz="1600" b="1" dirty="0" err="1">
                <a:solidFill>
                  <a:srgbClr val="0070C0"/>
                </a:solidFill>
                <a:ea typeface="Microsoft Sans Serif" panose="020B0604020202020204" pitchFamily="34" charset="0"/>
                <a:cs typeface="Microsoft Sans Serif" panose="020B0604020202020204" pitchFamily="34" charset="0"/>
              </a:rPr>
              <a:t>observership</a:t>
            </a:r>
            <a:r>
              <a:rPr lang="en-GB" sz="1600" b="1" dirty="0">
                <a:solidFill>
                  <a:srgbClr val="0070C0"/>
                </a:solidFill>
                <a:ea typeface="Microsoft Sans Serif" panose="020B0604020202020204" pitchFamily="34" charset="0"/>
                <a:cs typeface="Microsoft Sans Serif" panose="020B0604020202020204" pitchFamily="34" charset="0"/>
              </a:rPr>
              <a:t> offers a mentoring relationship with clinician academics who are part of the RADIANT network.</a:t>
            </a:r>
          </a:p>
          <a:p>
            <a:endParaRPr lang="en-GB" sz="1283" b="1" dirty="0">
              <a:solidFill>
                <a:srgbClr val="0070C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4" name="Picture 2" descr="market research clipart - Clip Art Library">
            <a:extLst>
              <a:ext uri="{FF2B5EF4-FFF2-40B4-BE49-F238E27FC236}">
                <a16:creationId xmlns:a16="http://schemas.microsoft.com/office/drawing/2014/main" id="{5AC20251-5D2C-421C-757C-05C6D2AC81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8263" y="2339274"/>
            <a:ext cx="453632" cy="453631"/>
          </a:xfrm>
          <a:prstGeom prst="rect">
            <a:avLst/>
          </a:prstGeom>
          <a:noFill/>
          <a:extLst>
            <a:ext uri="{909E8E84-426E-40DD-AFC4-6F175D3DCCD1}">
              <a14:hiddenFill xmlns:a14="http://schemas.microsoft.com/office/drawing/2010/main">
                <a:solidFill>
                  <a:srgbClr val="FFFFFF"/>
                </a:solidFill>
              </a14:hiddenFill>
            </a:ext>
          </a:extLst>
        </p:spPr>
      </p:pic>
      <p:pic>
        <p:nvPicPr>
          <p:cNvPr id="21" name="Graphic 20" descr="Graduation cap with solid fill">
            <a:extLst>
              <a:ext uri="{FF2B5EF4-FFF2-40B4-BE49-F238E27FC236}">
                <a16:creationId xmlns:a16="http://schemas.microsoft.com/office/drawing/2014/main" id="{539E4B55-5BE4-684E-786A-41EBF1723F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581" y="3667150"/>
            <a:ext cx="578995" cy="578995"/>
          </a:xfrm>
          <a:prstGeom prst="rect">
            <a:avLst/>
          </a:prstGeom>
        </p:spPr>
      </p:pic>
      <p:pic>
        <p:nvPicPr>
          <p:cNvPr id="22" name="Graphic 21" descr="Questions outline">
            <a:extLst>
              <a:ext uri="{FF2B5EF4-FFF2-40B4-BE49-F238E27FC236}">
                <a16:creationId xmlns:a16="http://schemas.microsoft.com/office/drawing/2014/main" id="{556A01F3-1414-7957-9816-CDDF539726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18263" y="5120391"/>
            <a:ext cx="578995" cy="578995"/>
          </a:xfrm>
          <a:prstGeom prst="rect">
            <a:avLst/>
          </a:prstGeom>
        </p:spPr>
      </p:pic>
      <p:sp>
        <p:nvSpPr>
          <p:cNvPr id="23" name="TextBox 22">
            <a:extLst>
              <a:ext uri="{FF2B5EF4-FFF2-40B4-BE49-F238E27FC236}">
                <a16:creationId xmlns:a16="http://schemas.microsoft.com/office/drawing/2014/main" id="{42B28F3C-8F1A-A52E-658E-5D3E994A068A}"/>
              </a:ext>
            </a:extLst>
          </p:cNvPr>
          <p:cNvSpPr txBox="1"/>
          <p:nvPr/>
        </p:nvSpPr>
        <p:spPr>
          <a:xfrm>
            <a:off x="5460142" y="1832348"/>
            <a:ext cx="6340862" cy="4524315"/>
          </a:xfrm>
          <a:prstGeom prst="rect">
            <a:avLst/>
          </a:prstGeom>
          <a:noFill/>
        </p:spPr>
        <p:txBody>
          <a:bodyPr wrap="square" rtlCol="0">
            <a:spAutoFit/>
          </a:bodyPr>
          <a:lstStyle/>
          <a:p>
            <a:pPr lvl="0"/>
            <a:r>
              <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The observer will get an introductory overview of research and can aim to understand the following:  </a:t>
            </a:r>
          </a:p>
          <a:p>
            <a:pPr lvl="0"/>
            <a:endPar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marL="166707" indent="-166707">
              <a:buFont typeface="Arial" panose="020B0604020202020204" pitchFamily="34" charset="0"/>
              <a:buChar char="•"/>
            </a:pPr>
            <a:r>
              <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Definitions of research, audit and service evaluation </a:t>
            </a:r>
          </a:p>
          <a:p>
            <a:pPr lvl="0"/>
            <a:endPar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marL="166707" indent="-166707">
              <a:buFont typeface="Arial" panose="020B0604020202020204" pitchFamily="34" charset="0"/>
              <a:buChar char="•"/>
            </a:pPr>
            <a:r>
              <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The structure of research activity within the NHS and universities in the UK.</a:t>
            </a:r>
          </a:p>
          <a:p>
            <a:pPr marL="166707" indent="-166707">
              <a:buFont typeface="Arial" panose="020B0604020202020204" pitchFamily="34" charset="0"/>
              <a:buChar char="•"/>
            </a:pPr>
            <a:endPar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marL="166707" indent="-166707">
              <a:buFont typeface="Arial" panose="020B0604020202020204" pitchFamily="34" charset="0"/>
              <a:buChar char="•"/>
            </a:pPr>
            <a:r>
              <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Funding sources and the NIHR (National Institute of Health Research) </a:t>
            </a:r>
          </a:p>
          <a:p>
            <a:pPr marL="166707" indent="-166707">
              <a:buFont typeface="Arial" panose="020B0604020202020204" pitchFamily="34" charset="0"/>
              <a:buChar char="•"/>
            </a:pPr>
            <a:endPar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marL="166707" indent="-166707">
              <a:buFont typeface="Arial" panose="020B0604020202020204" pitchFamily="34" charset="0"/>
              <a:buChar char="•"/>
            </a:pPr>
            <a:r>
              <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Career pathways as a researcher and the skill sets that are needed.</a:t>
            </a:r>
          </a:p>
          <a:p>
            <a:pPr marL="166707" indent="-166707">
              <a:buFont typeface="Arial" panose="020B0604020202020204" pitchFamily="34" charset="0"/>
              <a:buChar char="•"/>
            </a:pPr>
            <a:endPar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marL="166707" indent="-166707">
              <a:buFont typeface="Arial" panose="020B0604020202020204" pitchFamily="34" charset="0"/>
              <a:buChar char="•"/>
            </a:pPr>
            <a:r>
              <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Familiarisation with the mentor's research activities and future projects. </a:t>
            </a:r>
          </a:p>
          <a:p>
            <a:pPr marL="166707" indent="-166707">
              <a:buFont typeface="Arial" panose="020B0604020202020204" pitchFamily="34" charset="0"/>
              <a:buChar char="•"/>
            </a:pPr>
            <a:endPar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marL="166707" indent="-166707">
              <a:buFont typeface="Arial" panose="020B0604020202020204" pitchFamily="34" charset="0"/>
              <a:buChar char="•"/>
            </a:pPr>
            <a:r>
              <a:rPr lang="en-GB" sz="16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Observing activities that disseminate research findings (e.g.: presentations, conferences, etc) and networking opportunities with clinical research leaders.</a:t>
            </a:r>
          </a:p>
        </p:txBody>
      </p:sp>
      <p:pic>
        <p:nvPicPr>
          <p:cNvPr id="25" name="Picture 24" descr="A person in a red dress&#10;&#10;Description automatically generated">
            <a:extLst>
              <a:ext uri="{FF2B5EF4-FFF2-40B4-BE49-F238E27FC236}">
                <a16:creationId xmlns:a16="http://schemas.microsoft.com/office/drawing/2014/main" id="{E20E2EEC-BF58-D2B0-4EA5-C22ED896A355}"/>
              </a:ext>
            </a:extLst>
          </p:cNvPr>
          <p:cNvPicPr>
            <a:picLocks noChangeAspect="1"/>
          </p:cNvPicPr>
          <p:nvPr/>
        </p:nvPicPr>
        <p:blipFill rotWithShape="1">
          <a:blip r:embed="rId8">
            <a:extLst>
              <a:ext uri="{28A0092B-C50C-407E-A947-70E740481C1C}">
                <a14:useLocalDpi xmlns:a14="http://schemas.microsoft.com/office/drawing/2010/main" val="0"/>
              </a:ext>
            </a:extLst>
          </a:blip>
          <a:srcRect l="12852" t="15622" r="45165"/>
          <a:stretch/>
        </p:blipFill>
        <p:spPr>
          <a:xfrm>
            <a:off x="10605870" y="7807306"/>
            <a:ext cx="770906" cy="1162046"/>
          </a:xfrm>
          <a:prstGeom prst="rect">
            <a:avLst/>
          </a:prstGeom>
        </p:spPr>
      </p:pic>
      <p:pic>
        <p:nvPicPr>
          <p:cNvPr id="27" name="Picture 26" descr="A person smiling at camera&#10;&#10;Description automatically generated">
            <a:extLst>
              <a:ext uri="{FF2B5EF4-FFF2-40B4-BE49-F238E27FC236}">
                <a16:creationId xmlns:a16="http://schemas.microsoft.com/office/drawing/2014/main" id="{FB937283-93DD-CFB6-6EC8-EABF6D050F94}"/>
              </a:ext>
            </a:extLst>
          </p:cNvPr>
          <p:cNvPicPr>
            <a:picLocks noChangeAspect="1"/>
          </p:cNvPicPr>
          <p:nvPr/>
        </p:nvPicPr>
        <p:blipFill rotWithShape="1">
          <a:blip r:embed="rId9">
            <a:extLst>
              <a:ext uri="{28A0092B-C50C-407E-A947-70E740481C1C}">
                <a14:useLocalDpi xmlns:a14="http://schemas.microsoft.com/office/drawing/2010/main" val="0"/>
              </a:ext>
            </a:extLst>
          </a:blip>
          <a:srcRect t="6920"/>
          <a:stretch/>
        </p:blipFill>
        <p:spPr>
          <a:xfrm>
            <a:off x="10605870" y="6547328"/>
            <a:ext cx="861601" cy="1069313"/>
          </a:xfrm>
          <a:prstGeom prst="rect">
            <a:avLst/>
          </a:prstGeom>
        </p:spPr>
      </p:pic>
      <p:sp>
        <p:nvSpPr>
          <p:cNvPr id="28" name="TextBox 27">
            <a:extLst>
              <a:ext uri="{FF2B5EF4-FFF2-40B4-BE49-F238E27FC236}">
                <a16:creationId xmlns:a16="http://schemas.microsoft.com/office/drawing/2014/main" id="{A47D096A-E955-0D83-F541-FB72DDE59F33}"/>
              </a:ext>
            </a:extLst>
          </p:cNvPr>
          <p:cNvSpPr txBox="1"/>
          <p:nvPr/>
        </p:nvSpPr>
        <p:spPr>
          <a:xfrm>
            <a:off x="912693" y="6462046"/>
            <a:ext cx="8935579" cy="2554545"/>
          </a:xfrm>
          <a:prstGeom prst="rect">
            <a:avLst/>
          </a:prstGeom>
          <a:noFill/>
        </p:spPr>
        <p:txBody>
          <a:bodyPr wrap="square" rtlCol="0">
            <a:spAutoFit/>
          </a:bodyPr>
          <a:lstStyle/>
          <a:p>
            <a:pPr algn="just"/>
            <a:r>
              <a:rPr lang="en-GB" sz="1600" b="1" dirty="0">
                <a:solidFill>
                  <a:srgbClr val="0070C0"/>
                </a:solidFill>
              </a:rPr>
              <a:t>Elizabeth Patteril was the first research observer with </a:t>
            </a:r>
            <a:r>
              <a:rPr lang="en-GB" sz="1600" b="1" dirty="0" err="1">
                <a:solidFill>
                  <a:srgbClr val="0070C0"/>
                </a:solidFill>
              </a:rPr>
              <a:t>RADiANT</a:t>
            </a:r>
            <a:r>
              <a:rPr lang="en-GB" sz="1600" b="1" dirty="0">
                <a:solidFill>
                  <a:srgbClr val="0070C0"/>
                </a:solidFill>
              </a:rPr>
              <a:t>. A dental graduate from </a:t>
            </a:r>
            <a:r>
              <a:rPr lang="en-GB" sz="1600" b="1" dirty="0" err="1">
                <a:solidFill>
                  <a:srgbClr val="0070C0"/>
                </a:solidFill>
              </a:rPr>
              <a:t>Palacky</a:t>
            </a:r>
            <a:r>
              <a:rPr lang="en-GB" sz="1600" b="1" dirty="0">
                <a:solidFill>
                  <a:srgbClr val="0070C0"/>
                </a:solidFill>
              </a:rPr>
              <a:t> University, Czech Republic, she started her </a:t>
            </a:r>
            <a:r>
              <a:rPr lang="en-GB" sz="1600" b="1" dirty="0" err="1">
                <a:solidFill>
                  <a:srgbClr val="0070C0"/>
                </a:solidFill>
              </a:rPr>
              <a:t>observership</a:t>
            </a:r>
            <a:r>
              <a:rPr lang="en-GB" sz="1600" b="1" dirty="0">
                <a:solidFill>
                  <a:srgbClr val="0070C0"/>
                </a:solidFill>
              </a:rPr>
              <a:t> based at Little Plumstead Hospital in April 2022. Apart from receiving an introduction to the world of research, audit and service evaluation, she learned about how to carry out a literature search and how to structure a research paper. Elizabeth now works as a Research Assistant in the neurodevelopmental research stream of Hertfordshire Partnership University NHS Foundation Trust and is involved in several peer reviewed publications. </a:t>
            </a:r>
          </a:p>
          <a:p>
            <a:pPr algn="just"/>
            <a:endParaRPr lang="en-GB" sz="1600" b="1" dirty="0">
              <a:solidFill>
                <a:srgbClr val="0070C0"/>
              </a:solidFill>
            </a:endParaRPr>
          </a:p>
          <a:p>
            <a:pPr algn="just"/>
            <a:r>
              <a:rPr lang="en-GB" sz="1600" b="1" dirty="0" err="1">
                <a:solidFill>
                  <a:srgbClr val="0070C0"/>
                </a:solidFill>
              </a:rPr>
              <a:t>Medha</a:t>
            </a:r>
            <a:r>
              <a:rPr lang="en-GB" sz="1600" b="1" dirty="0">
                <a:solidFill>
                  <a:srgbClr val="0070C0"/>
                </a:solidFill>
              </a:rPr>
              <a:t> </a:t>
            </a:r>
            <a:r>
              <a:rPr lang="en-GB" sz="1600" b="1" dirty="0" err="1">
                <a:solidFill>
                  <a:srgbClr val="0070C0"/>
                </a:solidFill>
              </a:rPr>
              <a:t>Cherukat</a:t>
            </a:r>
            <a:r>
              <a:rPr lang="en-GB" sz="1600" b="1" dirty="0">
                <a:solidFill>
                  <a:srgbClr val="0070C0"/>
                </a:solidFill>
              </a:rPr>
              <a:t>, the current </a:t>
            </a:r>
            <a:r>
              <a:rPr lang="en-GB" sz="1600" b="1" dirty="0" err="1">
                <a:solidFill>
                  <a:srgbClr val="0070C0"/>
                </a:solidFill>
              </a:rPr>
              <a:t>RADiANT</a:t>
            </a:r>
            <a:r>
              <a:rPr lang="en-GB" sz="1600" b="1" dirty="0">
                <a:solidFill>
                  <a:srgbClr val="0070C0"/>
                </a:solidFill>
              </a:rPr>
              <a:t> research observer started in June 2023 and is an undergraduate psychology student at Birmingham University. She is currently working with her mentor to review thyroid disorders in people with neurodevelopmental disorders. </a:t>
            </a:r>
            <a:endParaRPr lang="en-GB" b="1" dirty="0">
              <a:solidFill>
                <a:srgbClr val="0070C0"/>
              </a:solidFill>
            </a:endParaRPr>
          </a:p>
        </p:txBody>
      </p:sp>
      <p:sp>
        <p:nvSpPr>
          <p:cNvPr id="29" name="Rectangle 28">
            <a:extLst>
              <a:ext uri="{FF2B5EF4-FFF2-40B4-BE49-F238E27FC236}">
                <a16:creationId xmlns:a16="http://schemas.microsoft.com/office/drawing/2014/main" id="{78861AC4-CE1A-C149-9A53-CB0EA32C8A9D}"/>
              </a:ext>
            </a:extLst>
          </p:cNvPr>
          <p:cNvSpPr/>
          <p:nvPr/>
        </p:nvSpPr>
        <p:spPr>
          <a:xfrm>
            <a:off x="769434" y="6462046"/>
            <a:ext cx="11119473" cy="2697971"/>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740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1402</TotalTime>
  <Words>307</Words>
  <Application>Microsoft Office PowerPoint</Application>
  <PresentationFormat>A3 Paper (297x420 mm)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Microsoft Sans Serif</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PATTERIL, Elizabeth (HERTFORDSHIRE PARTNERSHIP UNIVERSITY NHS FOUNDATION TRUST)</dc:creator>
  <cp:lastModifiedBy>PATTERIL, Elizabeth (HERTFORDSHIRE PARTNERSHIP UNIVERSITY NHS FOUNDATION TRUST)</cp:lastModifiedBy>
  <cp:revision>4</cp:revision>
  <cp:lastPrinted>2023-07-18T09:17:35Z</cp:lastPrinted>
  <dcterms:created xsi:type="dcterms:W3CDTF">2023-07-17T09:30:43Z</dcterms:created>
  <dcterms:modified xsi:type="dcterms:W3CDTF">2023-07-18T09:42:27Z</dcterms:modified>
</cp:coreProperties>
</file>